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1" r:id="rId2"/>
    <p:sldId id="270" r:id="rId3"/>
    <p:sldId id="271" r:id="rId4"/>
    <p:sldId id="272" r:id="rId5"/>
    <p:sldId id="273" r:id="rId6"/>
    <p:sldId id="267" r:id="rId7"/>
    <p:sldId id="266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30" d="100"/>
          <a:sy n="130" d="100"/>
        </p:scale>
        <p:origin x="11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71DB-B463-4138-B557-DDCEE6EA1C90}" type="datetimeFigureOut">
              <a:rPr lang="sv-SE" smtClean="0"/>
              <a:pPr/>
              <a:t>2023-03-17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lang="sv-SE" sz="4800" dirty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sv-SE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C41C-FA30-4826-B418-91CABCC336ED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7464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39A6-3DBB-4E27-880A-626F351EE0A9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838259"/>
            <a:ext cx="9144000" cy="10197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9917" y="6093296"/>
            <a:ext cx="1290870" cy="457211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620039D5-6A67-4240-BE3A-FECC77EEC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1632" y="2474943"/>
            <a:ext cx="4679950" cy="1676926"/>
          </a:xfrm>
          <a:solidFill>
            <a:schemeClr val="accent1">
              <a:alpha val="90000"/>
            </a:schemeClr>
          </a:solidFill>
        </p:spPr>
        <p:txBody>
          <a:bodyPr lIns="180000" rIns="18000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EDF0CE8-8FA2-4B51-809F-42BD38D0DA53}"/>
              </a:ext>
            </a:extLst>
          </p:cNvPr>
          <p:cNvSpPr/>
          <p:nvPr userDrawn="1"/>
        </p:nvSpPr>
        <p:spPr>
          <a:xfrm>
            <a:off x="2231632" y="1646943"/>
            <a:ext cx="4679950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l"/>
            <a:r>
              <a:rPr lang="sv-SE" sz="3200" dirty="0">
                <a:solidFill>
                  <a:schemeClr val="tx1"/>
                </a:solidFill>
              </a:rPr>
              <a:t>Kontakt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472"/>
            <a:ext cx="9144000" cy="5850731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5838259"/>
            <a:ext cx="9144000" cy="10197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9917" y="6093296"/>
            <a:ext cx="1290870" cy="457211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7194C93-19B9-4C42-899E-7796D4B23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1632" y="2474943"/>
            <a:ext cx="4679950" cy="1676926"/>
          </a:xfrm>
          <a:solidFill>
            <a:schemeClr val="accent1">
              <a:alpha val="90000"/>
            </a:schemeClr>
          </a:solidFill>
        </p:spPr>
        <p:txBody>
          <a:bodyPr lIns="180000" rIns="18000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7DE5874-9C5B-4836-8A9E-3FF3FE86E135}"/>
              </a:ext>
            </a:extLst>
          </p:cNvPr>
          <p:cNvSpPr/>
          <p:nvPr userDrawn="1"/>
        </p:nvSpPr>
        <p:spPr>
          <a:xfrm>
            <a:off x="2231632" y="1646943"/>
            <a:ext cx="4679950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l"/>
            <a:r>
              <a:rPr lang="sv-SE" sz="3200" dirty="0">
                <a:solidFill>
                  <a:schemeClr val="tx1"/>
                </a:solidFill>
              </a:rPr>
              <a:t>Kontakt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472"/>
            <a:ext cx="9144000" cy="5850731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5838259"/>
            <a:ext cx="9144000" cy="10197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9917" y="6093296"/>
            <a:ext cx="1290870" cy="4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v-SE" dirty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E64-950B-4989-A5E0-8845103CDD72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33120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D806-5582-4FCE-B228-1D1B6298B02D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D8CB-855A-4585-8761-273D8D0C7763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0436-4390-4FFD-9054-62550FB25DF5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C85-C131-4959-BAFD-422F149C4527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762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D8D-A4BC-4B59-8526-A5DDDD858891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589C-CE6E-4A25-A636-4CADAE648F45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028201"/>
            <a:ext cx="9144000" cy="829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1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524046"/>
            <a:ext cx="1018456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8F0E69-450A-4514-ABF7-7B3F148CE833}" type="datetime1">
              <a:rPr lang="sv-SE" smtClean="0"/>
              <a:pPr/>
              <a:t>2023-03-17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6379186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7544" y="6313130"/>
            <a:ext cx="1008112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9917" y="6220154"/>
            <a:ext cx="1290870" cy="457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sv-SE" dirty="0"/>
              <a:t>IVO 2023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/>
          </a:bodyPr>
          <a:lstStyle/>
          <a:p>
            <a:r>
              <a:rPr lang="sv-SE" sz="2400" dirty="0"/>
              <a:t>IVO påbörjade 2021 en nationell tillsyn av kommunal hälso- och sjukvård i alla Sveriges kommuner. </a:t>
            </a:r>
          </a:p>
          <a:p>
            <a:endParaRPr lang="sv-SE" sz="2400" dirty="0"/>
          </a:p>
          <a:p>
            <a:r>
              <a:rPr lang="sv-SE" sz="2400" dirty="0"/>
              <a:t>IVO har granskat och genomfört dataanalyser av journaler från särskilda boenden för äldre samt genomfört inspektioner med intervjuer med sjuksköterskor och patienter samt haft dialog med ansvarig ledning. </a:t>
            </a:r>
          </a:p>
          <a:p>
            <a:endParaRPr lang="sv-SE" sz="2400" dirty="0"/>
          </a:p>
          <a:p>
            <a:r>
              <a:rPr lang="sv-SE" sz="2400" dirty="0"/>
              <a:t>Följande områden har granskats: Individuell bedömning och kompetensnivå. Dokumentation och personalkontinuitet. Läkemedelshantering. Vård i livets slutskede.</a:t>
            </a:r>
          </a:p>
        </p:txBody>
      </p:sp>
    </p:spTree>
    <p:extLst>
      <p:ext uri="{BB962C8B-B14F-4D97-AF65-F5344CB8AC3E}">
        <p14:creationId xmlns:p14="http://schemas.microsoft.com/office/powerpoint/2010/main" val="128631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8"/>
          </a:xfrm>
        </p:spPr>
        <p:txBody>
          <a:bodyPr>
            <a:normAutofit fontScale="90000"/>
          </a:bodyPr>
          <a:lstStyle/>
          <a:p>
            <a:br>
              <a:rPr lang="sv-SE" sz="4800" dirty="0"/>
            </a:br>
            <a:r>
              <a:rPr lang="sv-SE" sz="3600" dirty="0"/>
              <a:t>Individuell bedömning och kompetensnivå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/>
          </a:bodyPr>
          <a:lstStyle/>
          <a:p>
            <a:r>
              <a:rPr lang="sv-SE" sz="2400" b="1" dirty="0"/>
              <a:t>Brist: Den personal som gör medicinska bedömningar har inte tillräcklig kompetens för arbetsuppgiften</a:t>
            </a:r>
            <a:endParaRPr lang="sv-SE" sz="4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800" dirty="0"/>
          </a:p>
          <a:p>
            <a:r>
              <a:rPr lang="sv-SE" sz="1800" dirty="0"/>
              <a:t>Den personal som är närmast patienten har inte alltid den kunskap och kompetens som krävs för att kunna observera, tolka och signalera när patientens tillstånd förändras.</a:t>
            </a:r>
          </a:p>
          <a:p>
            <a:r>
              <a:rPr lang="sv-SE" sz="1800" dirty="0"/>
              <a:t> </a:t>
            </a:r>
          </a:p>
          <a:p>
            <a:r>
              <a:rPr lang="sv-SE" sz="1800" dirty="0"/>
              <a:t>Det framkommer att sjuksköterskorna ofta eller ibland saknar förutsättningar att bedöma patientens hälsotillstånd på plats när det skulle behövas för att uppnå god vård. </a:t>
            </a:r>
          </a:p>
          <a:p>
            <a:r>
              <a:rPr lang="sv-SE" sz="1800" dirty="0"/>
              <a:t>Tillgången till läkare är ofta eller ibland otillräcklig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423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8"/>
          </a:xfrm>
        </p:spPr>
        <p:txBody>
          <a:bodyPr>
            <a:normAutofit fontScale="90000"/>
          </a:bodyPr>
          <a:lstStyle/>
          <a:p>
            <a:br>
              <a:rPr lang="sv-SE" sz="4800" dirty="0"/>
            </a:br>
            <a:r>
              <a:rPr lang="sv-SE" sz="3600" dirty="0"/>
              <a:t>Individuell bedömning och kompetensnivå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/>
          </a:bodyPr>
          <a:lstStyle/>
          <a:p>
            <a:r>
              <a:rPr lang="sv-SE" sz="2400" b="1" dirty="0"/>
              <a:t>Brist: Den personal som gör medicinska bedömningar behärskar inte det svenska språket i tillräcklig </a:t>
            </a:r>
          </a:p>
          <a:p>
            <a:endParaRPr lang="sv-SE" sz="2000" dirty="0"/>
          </a:p>
          <a:p>
            <a:r>
              <a:rPr lang="sv-SE" sz="2000" dirty="0"/>
              <a:t> IVO konstaterar att en del av kompetensbristen handlar om att personalen har otillräckliga kunskaper i svenska språket.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36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8"/>
          </a:xfrm>
        </p:spPr>
        <p:txBody>
          <a:bodyPr>
            <a:normAutofit fontScale="90000"/>
          </a:bodyPr>
          <a:lstStyle/>
          <a:p>
            <a:br>
              <a:rPr lang="sv-SE" sz="4800" dirty="0"/>
            </a:br>
            <a:r>
              <a:rPr lang="sv-SE" sz="3600" dirty="0"/>
              <a:t>Dokumentation och Kontinuitet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 fontScale="92500" lnSpcReduction="10000"/>
          </a:bodyPr>
          <a:lstStyle/>
          <a:p>
            <a:r>
              <a:rPr lang="sv-SE" sz="2400" b="1" dirty="0"/>
              <a:t>Brist: Dokumentationen sker inte enligt gällande regelverk</a:t>
            </a:r>
          </a:p>
          <a:p>
            <a:r>
              <a:rPr lang="sv-SE" sz="2400" dirty="0" err="1"/>
              <a:t>IVO:s</a:t>
            </a:r>
            <a:r>
              <a:rPr lang="sv-SE" sz="2400" dirty="0"/>
              <a:t> granskning visar att dokumentationen på SÄBO i kommunen inte sker enligt gällande regelverk. </a:t>
            </a:r>
          </a:p>
          <a:p>
            <a:endParaRPr lang="sv-SE" sz="2400" dirty="0"/>
          </a:p>
          <a:p>
            <a:r>
              <a:rPr lang="sv-SE" sz="2400" dirty="0"/>
              <a:t>IVO konstaterar att det för några, flera eller flertalet patienter på SÄBO helt saknas vårdplaner.</a:t>
            </a:r>
          </a:p>
          <a:p>
            <a:endParaRPr lang="sv-SE" sz="2400" dirty="0"/>
          </a:p>
          <a:p>
            <a:r>
              <a:rPr lang="sv-SE" sz="2400" b="1" dirty="0"/>
              <a:t>Brist: Det finns inte en kontinuitet i personalgruppen som främjar en god vård</a:t>
            </a:r>
          </a:p>
          <a:p>
            <a:r>
              <a:rPr lang="sv-SE" sz="2400" dirty="0"/>
              <a:t>IVO konstaterar att det finns brister i personalkontinuiteten bland exempelvis vård- och omsorgspersonal, sjuksköterskor och/eller läkare.</a:t>
            </a:r>
          </a:p>
        </p:txBody>
      </p:sp>
    </p:spTree>
    <p:extLst>
      <p:ext uri="{BB962C8B-B14F-4D97-AF65-F5344CB8AC3E}">
        <p14:creationId xmlns:p14="http://schemas.microsoft.com/office/powerpoint/2010/main" val="12213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8"/>
          </a:xfrm>
        </p:spPr>
        <p:txBody>
          <a:bodyPr>
            <a:normAutofit fontScale="90000"/>
          </a:bodyPr>
          <a:lstStyle/>
          <a:p>
            <a:br>
              <a:rPr lang="sv-SE" sz="4800" dirty="0"/>
            </a:br>
            <a:r>
              <a:rPr lang="sv-SE" sz="3600" dirty="0"/>
              <a:t>Läkemedelshantering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464496"/>
          </a:xfrm>
        </p:spPr>
        <p:txBody>
          <a:bodyPr>
            <a:normAutofit/>
          </a:bodyPr>
          <a:lstStyle/>
          <a:p>
            <a:r>
              <a:rPr lang="sv-SE" sz="2400" b="1" dirty="0"/>
              <a:t>Brist: Läkemedelshanteringen sker inte på ett patientsäkert sätt</a:t>
            </a:r>
          </a:p>
          <a:p>
            <a:r>
              <a:rPr lang="sv-SE" sz="2400" dirty="0" err="1"/>
              <a:t>IVO:s</a:t>
            </a:r>
            <a:r>
              <a:rPr lang="sv-SE" sz="2400" dirty="0"/>
              <a:t> tillsyn visar att läkemedelshanteringen i kommunen inte sker på ett patientsäkert sätt. </a:t>
            </a:r>
          </a:p>
          <a:p>
            <a:r>
              <a:rPr lang="sv-SE" sz="2400" dirty="0"/>
              <a:t> IVO anser att det saknas tillräckliga förutsättningar för den vård- och omsorgspersonal som har delegerats arbetsuppgiften att ge läkemedel att utföra denna uppgift på ett patientsäkert sätt. Läkemedelsgenomgång: </a:t>
            </a:r>
          </a:p>
          <a:p>
            <a:r>
              <a:rPr lang="sv-SE" sz="2400" dirty="0"/>
              <a:t>IVO konstaterar att det saknas dokumenterade läkemedelsgenomgångar i den kommunala hälso- och sjukvårdsjournalen.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3540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A8908D-E138-D5B0-BCA7-197B52C2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 i livets slutskede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2B77CF-B3EC-323A-3399-909BD8F6E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Brist: Personal som arbetar med patienter i livets slutskede har inte tillgång till information om hur vården ska genomföras 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Patienten ska få inflytande över hur den sista tiden i livet ska bli. Resultatet från brytpunktsamtalet behöver vara känt av den personal som vårdar patienten i livets slutskede.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Patienter i livets slutskede ska inte behöva avlida i ensamhet.</a:t>
            </a:r>
          </a:p>
          <a:p>
            <a:pPr marL="0" indent="0" algn="ctr">
              <a:buNone/>
            </a:pPr>
            <a:endParaRPr lang="sv-SE" sz="3200" b="1" dirty="0"/>
          </a:p>
          <a:p>
            <a:pPr marL="0" indent="0" algn="ctr">
              <a:buNone/>
            </a:pPr>
            <a:r>
              <a:rPr lang="sv-SE" sz="3200" b="1" dirty="0"/>
              <a:t>Brist: Brytpunktsamtal dokumenteras inte i den kommunala hälso- och sjukvårdsjournalen</a:t>
            </a:r>
          </a:p>
          <a:p>
            <a:pPr marL="0" indent="0" algn="ctr">
              <a:buNone/>
            </a:pPr>
            <a:endParaRPr lang="sv-SE" sz="3200" dirty="0"/>
          </a:p>
          <a:p>
            <a:pPr marL="0" indent="0" algn="ctr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CFBE1D-7920-2BC3-9348-BE16BB3D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9E64-950B-4989-A5E0-8845103CDD72}" type="datetime1">
              <a:rPr lang="sv-SE" smtClean="0"/>
              <a:t>2023-03-17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3CE26A-239C-2D16-DAE1-C62420F4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477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2B6B149-8CEE-4C9E-88D6-3CA40F5AC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Clary Starck</a:t>
            </a:r>
          </a:p>
          <a:p>
            <a:r>
              <a:rPr lang="sv-SE" dirty="0"/>
              <a:t>Clary.starck@hallsberg.se</a:t>
            </a:r>
          </a:p>
        </p:txBody>
      </p:sp>
    </p:spTree>
    <p:extLst>
      <p:ext uri="{BB962C8B-B14F-4D97-AF65-F5344CB8AC3E}">
        <p14:creationId xmlns:p14="http://schemas.microsoft.com/office/powerpoint/2010/main" val="407197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alls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4E5E7"/>
      </a:accent1>
      <a:accent2>
        <a:srgbClr val="F5E4E8"/>
      </a:accent2>
      <a:accent3>
        <a:srgbClr val="EBEAE5"/>
      </a:accent3>
      <a:accent4>
        <a:srgbClr val="FFD100"/>
      </a:accent4>
      <a:accent5>
        <a:srgbClr val="00617F"/>
      </a:accent5>
      <a:accent6>
        <a:srgbClr val="721C1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blå.potx" id="{284983A5-1C34-43D0-BA04-F5B2D3FF8764}" vid="{3C0D5796-ACBC-4615-AA39-2E196821FC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blå</Template>
  <TotalTime>37</TotalTime>
  <Words>427</Words>
  <Application>Microsoft Office PowerPoint</Application>
  <PresentationFormat>Bildspel på skärmen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IVO 2023</vt:lpstr>
      <vt:lpstr> Individuell bedömning och kompetensnivå</vt:lpstr>
      <vt:lpstr> Individuell bedömning och kompetensnivå</vt:lpstr>
      <vt:lpstr> Dokumentation och Kontinuitet </vt:lpstr>
      <vt:lpstr> Läkemedelshantering </vt:lpstr>
      <vt:lpstr>Vård i livets slutskede</vt:lpstr>
      <vt:lpstr>PowerPoint-presentation</vt:lpstr>
    </vt:vector>
  </TitlesOfParts>
  <Company>Sydnarke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 2023</dc:title>
  <dc:creator>Clary Starck</dc:creator>
  <cp:lastModifiedBy>Kristina Martinsson</cp:lastModifiedBy>
  <cp:revision>2</cp:revision>
  <dcterms:created xsi:type="dcterms:W3CDTF">2023-03-01T16:25:59Z</dcterms:created>
  <dcterms:modified xsi:type="dcterms:W3CDTF">2023-03-17T08:18:59Z</dcterms:modified>
</cp:coreProperties>
</file>